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handoutMasterIdLst>
    <p:handoutMasterId r:id="rId13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Courtney Whynot" initials="CW" lastIdx="1" clrIdx="0">
    <p:extLst/>
  </p:cmAuthor>
  <p:cmAuthor id="2" name="Richard Wimmer" initials="RW" lastIdx="12" clrIdx="1"/>
  <p:cmAuthor id="3" name="." initials="." lastIdx="1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handouts6" frameSlides="1"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96" d="100"/>
          <a:sy n="96" d="100"/>
        </p:scale>
        <p:origin x="-184" y="-11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handoutMaster" Target="handoutMasters/handoutMaster1.xml"/><Relationship Id="rId14" Type="http://schemas.openxmlformats.org/officeDocument/2006/relationships/printerSettings" Target="printerSettings/printerSettings1.bin"/><Relationship Id="rId15" Type="http://schemas.openxmlformats.org/officeDocument/2006/relationships/commentAuthors" Target="commentAuthors.xml"/><Relationship Id="rId16" Type="http://schemas.openxmlformats.org/officeDocument/2006/relationships/presProps" Target="presProps.xml"/><Relationship Id="rId17" Type="http://schemas.openxmlformats.org/officeDocument/2006/relationships/viewProps" Target="viewProps.xml"/><Relationship Id="rId18" Type="http://schemas.openxmlformats.org/officeDocument/2006/relationships/theme" Target="theme/theme1.xml"/><Relationship Id="rId1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F68AA7F-A44A-2849-B642-7F91C11A5961}" type="datetimeFigureOut">
              <a:rPr lang="en-US" smtClean="0"/>
              <a:t>8/22/16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C5D8D23-BBC9-1A43-9819-546262EB9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596437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6534" y="3085765"/>
            <a:ext cx="11262866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05951" y="5956137"/>
            <a:ext cx="284480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2" y="5951811"/>
            <a:ext cx="691721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1644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8839201" y="599725"/>
            <a:ext cx="2906817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675726"/>
            <a:ext cx="2004164" cy="518307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4923" y="675726"/>
            <a:ext cx="7896279" cy="5183073"/>
          </a:xfrm>
        </p:spPr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93673" y="5956137"/>
            <a:ext cx="1328141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4923" y="5951811"/>
            <a:ext cx="7896279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46615" y="5956137"/>
            <a:ext cx="1164195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180496"/>
            <a:ext cx="11029615" cy="367830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52508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7817" y="5141974"/>
            <a:ext cx="11290860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43910"/>
            <a:ext cx="11029615" cy="1497507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4541417"/>
            <a:ext cx="11029615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3" y="2228003"/>
            <a:ext cx="5422390" cy="363304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8417" y="2228003"/>
            <a:ext cx="5422392" cy="363304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50892"/>
            <a:ext cx="5087075" cy="536005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4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3735" y="2250892"/>
            <a:ext cx="5087073" cy="553373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709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Rectangle 6"/>
          <p:cNvSpPr>
            <a:spLocks noChangeAspect="1"/>
          </p:cNvSpPr>
          <p:nvPr/>
        </p:nvSpPr>
        <p:spPr>
          <a:xfrm>
            <a:off x="440683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75894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47817" y="5141973"/>
            <a:ext cx="11298200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5262296"/>
            <a:ext cx="490944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7816" y="601200"/>
            <a:ext cx="1129284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40823" y="5262296"/>
            <a:ext cx="586998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817" y="599725"/>
            <a:ext cx="11290859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7"/>
            <a:ext cx="11029617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336003"/>
            <a:ext cx="11029616" cy="3522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05951" y="5956137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8/22/16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5951811"/>
            <a:ext cx="69172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58300" y="5956137"/>
            <a:ext cx="10525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CA" dirty="0"/>
              <a:t>METALLURGY: THE SCIENCE OF METALS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CA" dirty="0"/>
              <a:t>A introductory lesson on characteristics and properties of metal</a:t>
            </a:r>
          </a:p>
        </p:txBody>
      </p:sp>
    </p:spTree>
    <p:extLst>
      <p:ext uri="{BB962C8B-B14F-4D97-AF65-F5344CB8AC3E}">
        <p14:creationId xmlns:p14="http://schemas.microsoft.com/office/powerpoint/2010/main" val="376911930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Characteristics of metals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1987826"/>
            <a:ext cx="11029615" cy="4558748"/>
          </a:xfrm>
        </p:spPr>
        <p:txBody>
          <a:bodyPr/>
          <a:lstStyle/>
          <a:p>
            <a:pPr marL="0" indent="0">
              <a:buNone/>
            </a:pPr>
            <a:r>
              <a:rPr lang="en-CA" sz="2400" b="1" dirty="0"/>
              <a:t>Characteristics: </a:t>
            </a:r>
            <a:r>
              <a:rPr lang="en-CA" sz="2400" dirty="0"/>
              <a:t>Indicate how a material is affected by non-mechanical </a:t>
            </a:r>
            <a:r>
              <a:rPr lang="en-CA" sz="2400" dirty="0" smtClean="0"/>
              <a:t>factors.</a:t>
            </a:r>
            <a:endParaRPr lang="en-CA" sz="2400" dirty="0"/>
          </a:p>
          <a:p>
            <a:pPr lvl="1"/>
            <a:r>
              <a:rPr lang="en-CA" sz="2000" b="1" dirty="0"/>
              <a:t>Thermal: </a:t>
            </a:r>
            <a:r>
              <a:rPr lang="en-CA" sz="2000" dirty="0"/>
              <a:t>How the material responds to hot and cold.</a:t>
            </a:r>
          </a:p>
          <a:p>
            <a:pPr lvl="1"/>
            <a:r>
              <a:rPr lang="en-CA" sz="2000" b="1" dirty="0"/>
              <a:t>Thermal </a:t>
            </a:r>
            <a:r>
              <a:rPr lang="en-CA" sz="2000" b="1" dirty="0" smtClean="0"/>
              <a:t>conductivity</a:t>
            </a:r>
            <a:r>
              <a:rPr lang="en-CA" sz="2000" b="1" dirty="0"/>
              <a:t>: </a:t>
            </a:r>
            <a:r>
              <a:rPr lang="en-CA" sz="2000" dirty="0"/>
              <a:t>The ability to transfer heat through the </a:t>
            </a:r>
            <a:r>
              <a:rPr lang="en-CA" sz="2000" dirty="0" smtClean="0"/>
              <a:t>material.</a:t>
            </a:r>
            <a:endParaRPr lang="en-CA" sz="2000" dirty="0"/>
          </a:p>
          <a:p>
            <a:pPr lvl="1"/>
            <a:r>
              <a:rPr lang="en-CA" sz="2000" b="1" dirty="0"/>
              <a:t>Electrical: </a:t>
            </a:r>
            <a:r>
              <a:rPr lang="en-CA" sz="2000" dirty="0"/>
              <a:t>Material has the ability to conduct </a:t>
            </a:r>
            <a:r>
              <a:rPr lang="en-CA" sz="2000" dirty="0" smtClean="0"/>
              <a:t>electricity.</a:t>
            </a:r>
            <a:endParaRPr lang="en-CA" sz="2000" dirty="0"/>
          </a:p>
          <a:p>
            <a:pPr lvl="1"/>
            <a:r>
              <a:rPr lang="en-CA" sz="2000" b="1" dirty="0"/>
              <a:t>Chemical resistance to environment: </a:t>
            </a:r>
            <a:r>
              <a:rPr lang="en-CA" sz="2000" dirty="0"/>
              <a:t>Protective qualities of the </a:t>
            </a:r>
            <a:r>
              <a:rPr lang="en-CA" sz="2000" dirty="0" smtClean="0"/>
              <a:t>material.</a:t>
            </a:r>
            <a:endParaRPr lang="en-CA" sz="2000" dirty="0"/>
          </a:p>
          <a:p>
            <a:pPr lvl="1"/>
            <a:r>
              <a:rPr lang="en-CA" sz="2000" b="1" dirty="0"/>
              <a:t>Optical: </a:t>
            </a:r>
            <a:r>
              <a:rPr lang="en-CA" sz="2000" dirty="0"/>
              <a:t>The ability of a material to absorb or reflect light.</a:t>
            </a:r>
          </a:p>
          <a:p>
            <a:pPr lvl="1"/>
            <a:r>
              <a:rPr lang="en-CA" sz="2000" b="1" dirty="0"/>
              <a:t>Density: </a:t>
            </a:r>
            <a:r>
              <a:rPr lang="en-CA" sz="2000" dirty="0"/>
              <a:t>The compactness of the molecules relative to their </a:t>
            </a:r>
            <a:r>
              <a:rPr lang="en-CA" sz="2000" dirty="0" smtClean="0"/>
              <a:t>mass. This </a:t>
            </a:r>
            <a:r>
              <a:rPr lang="en-CA" sz="2000" dirty="0"/>
              <a:t>allows for the correct selection of a material for the job.</a:t>
            </a:r>
          </a:p>
        </p:txBody>
      </p:sp>
    </p:spTree>
    <p:extLst>
      <p:ext uri="{BB962C8B-B14F-4D97-AF65-F5344CB8AC3E}">
        <p14:creationId xmlns:p14="http://schemas.microsoft.com/office/powerpoint/2010/main" val="146372335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Metallurgy - </a:t>
            </a:r>
            <a:r>
              <a:rPr lang="en-CA" dirty="0"/>
              <a:t>Metal Identification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CA" sz="2400" dirty="0"/>
              <a:t>There are several ways to identify </a:t>
            </a:r>
            <a:r>
              <a:rPr lang="en-CA" sz="2400" dirty="0" smtClean="0"/>
              <a:t>metals:</a:t>
            </a:r>
            <a:endParaRPr lang="en-CA" sz="2400" dirty="0"/>
          </a:p>
          <a:p>
            <a:pPr lvl="1"/>
            <a:r>
              <a:rPr lang="en-CA" sz="2000" dirty="0"/>
              <a:t>Spark t</a:t>
            </a:r>
            <a:r>
              <a:rPr lang="en-CA" sz="2000" dirty="0" smtClean="0"/>
              <a:t>esting</a:t>
            </a:r>
            <a:endParaRPr lang="en-CA" sz="2000" dirty="0"/>
          </a:p>
          <a:p>
            <a:pPr lvl="1"/>
            <a:r>
              <a:rPr lang="en-CA" sz="2000" dirty="0"/>
              <a:t>Visual </a:t>
            </a:r>
            <a:r>
              <a:rPr lang="en-CA" sz="2000" dirty="0" smtClean="0"/>
              <a:t>inspection</a:t>
            </a:r>
            <a:r>
              <a:rPr lang="en-CA" sz="2000" dirty="0"/>
              <a:t>: </a:t>
            </a:r>
            <a:r>
              <a:rPr lang="en-CA" sz="2000" dirty="0" smtClean="0"/>
              <a:t> colour/appearance</a:t>
            </a:r>
            <a:endParaRPr lang="en-CA" sz="2000" dirty="0"/>
          </a:p>
          <a:p>
            <a:pPr lvl="1"/>
            <a:r>
              <a:rPr lang="en-CA" sz="2000" dirty="0"/>
              <a:t>Hardness testing</a:t>
            </a:r>
          </a:p>
          <a:p>
            <a:pPr lvl="1"/>
            <a:r>
              <a:rPr lang="en-CA" sz="2000" dirty="0" smtClean="0"/>
              <a:t>Magnetic/non-magnetic</a:t>
            </a:r>
          </a:p>
          <a:p>
            <a:pPr lvl="1"/>
            <a:r>
              <a:rPr lang="en-CA" sz="2000" dirty="0" smtClean="0"/>
              <a:t>Weight</a:t>
            </a:r>
          </a:p>
          <a:p>
            <a:pPr lvl="1"/>
            <a:r>
              <a:rPr lang="en-CA" sz="2000" dirty="0" smtClean="0"/>
              <a:t>Electrical conductivity </a:t>
            </a:r>
            <a:endParaRPr lang="en-CA" sz="2000" dirty="0"/>
          </a:p>
        </p:txBody>
      </p:sp>
    </p:spTree>
    <p:extLst>
      <p:ext uri="{BB962C8B-B14F-4D97-AF65-F5344CB8AC3E}">
        <p14:creationId xmlns:p14="http://schemas.microsoft.com/office/powerpoint/2010/main" val="245056674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METALLURGY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CA" sz="3200" dirty="0" smtClean="0"/>
              <a:t>Metallurgy </a:t>
            </a:r>
            <a:r>
              <a:rPr lang="en-CA" sz="3200" dirty="0"/>
              <a:t>is a branch of science and technology concerned with the properties of metals, their production and purification.</a:t>
            </a:r>
          </a:p>
        </p:txBody>
      </p:sp>
    </p:spTree>
    <p:extLst>
      <p:ext uri="{BB962C8B-B14F-4D97-AF65-F5344CB8AC3E}">
        <p14:creationId xmlns:p14="http://schemas.microsoft.com/office/powerpoint/2010/main" val="4650708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Classifications of Metal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CA" sz="3200" dirty="0"/>
              <a:t>Metals can be classified </a:t>
            </a:r>
            <a:r>
              <a:rPr lang="en-CA" sz="3200" dirty="0" smtClean="0"/>
              <a:t>into three </a:t>
            </a:r>
            <a:r>
              <a:rPr lang="en-CA" sz="3200" dirty="0"/>
              <a:t>categories:</a:t>
            </a:r>
          </a:p>
          <a:p>
            <a:pPr lvl="1"/>
            <a:r>
              <a:rPr lang="en-CA" sz="2800" dirty="0"/>
              <a:t>Ferrous</a:t>
            </a:r>
          </a:p>
          <a:p>
            <a:pPr lvl="1"/>
            <a:r>
              <a:rPr lang="en-CA" sz="2800" dirty="0" smtClean="0"/>
              <a:t>Non-ferrous</a:t>
            </a:r>
            <a:endParaRPr lang="en-CA" sz="2800" dirty="0"/>
          </a:p>
          <a:p>
            <a:pPr lvl="1"/>
            <a:r>
              <a:rPr lang="en-CA" sz="2800" dirty="0" smtClean="0"/>
              <a:t>Precious / pure metals</a:t>
            </a:r>
            <a:endParaRPr lang="en-CA" sz="2800" dirty="0"/>
          </a:p>
        </p:txBody>
      </p:sp>
    </p:spTree>
    <p:extLst>
      <p:ext uri="{BB962C8B-B14F-4D97-AF65-F5344CB8AC3E}">
        <p14:creationId xmlns:p14="http://schemas.microsoft.com/office/powerpoint/2010/main" val="16436677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Ferrous Metals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CA" sz="2400" dirty="0"/>
              <a:t>Ferrous metals contain </a:t>
            </a:r>
            <a:r>
              <a:rPr lang="en-CA" sz="2400" dirty="0" smtClean="0"/>
              <a:t>iron </a:t>
            </a:r>
            <a:r>
              <a:rPr lang="en-CA" sz="2400" dirty="0"/>
              <a:t>as a base </a:t>
            </a:r>
            <a:r>
              <a:rPr lang="en-CA" sz="2400" dirty="0" smtClean="0"/>
              <a:t>material. Other </a:t>
            </a:r>
            <a:r>
              <a:rPr lang="en-CA" sz="2400" dirty="0"/>
              <a:t>elements are added to </a:t>
            </a:r>
            <a:r>
              <a:rPr lang="en-CA" sz="2400" dirty="0" smtClean="0"/>
              <a:t>produce a </a:t>
            </a:r>
            <a:r>
              <a:rPr lang="en-CA" sz="2400" dirty="0"/>
              <a:t>desired effect.</a:t>
            </a:r>
          </a:p>
          <a:p>
            <a:r>
              <a:rPr lang="en-CA" sz="2400" dirty="0"/>
              <a:t>Ferrous metals are the most useful metals known to man.</a:t>
            </a:r>
          </a:p>
          <a:p>
            <a:r>
              <a:rPr lang="en-CA" sz="2400" dirty="0"/>
              <a:t>They are </a:t>
            </a:r>
            <a:r>
              <a:rPr lang="en-CA" sz="2400" dirty="0" smtClean="0"/>
              <a:t>generally magnetic.</a:t>
            </a:r>
            <a:endParaRPr lang="en-CA" sz="2400" dirty="0"/>
          </a:p>
          <a:p>
            <a:r>
              <a:rPr lang="en-CA" sz="2400" dirty="0"/>
              <a:t>E</a:t>
            </a:r>
            <a:r>
              <a:rPr lang="en-CA" sz="2400" dirty="0" smtClean="0"/>
              <a:t>xamples include </a:t>
            </a:r>
            <a:r>
              <a:rPr lang="en-CA" sz="2400" dirty="0" smtClean="0"/>
              <a:t>wrought </a:t>
            </a:r>
            <a:r>
              <a:rPr lang="en-CA" sz="2400" dirty="0"/>
              <a:t>i</a:t>
            </a:r>
            <a:r>
              <a:rPr lang="en-CA" sz="2400" dirty="0" smtClean="0"/>
              <a:t>ron</a:t>
            </a:r>
            <a:r>
              <a:rPr lang="en-CA" sz="2400" dirty="0"/>
              <a:t>, </a:t>
            </a:r>
            <a:r>
              <a:rPr lang="en-CA" sz="2400" dirty="0" smtClean="0"/>
              <a:t>cast </a:t>
            </a:r>
            <a:r>
              <a:rPr lang="en-CA" sz="2400" dirty="0"/>
              <a:t>i</a:t>
            </a:r>
            <a:r>
              <a:rPr lang="en-CA" sz="2400" dirty="0" smtClean="0"/>
              <a:t>ron</a:t>
            </a:r>
            <a:r>
              <a:rPr lang="en-CA" sz="2400" dirty="0"/>
              <a:t>, </a:t>
            </a:r>
            <a:r>
              <a:rPr lang="en-CA" sz="2400" dirty="0" smtClean="0"/>
              <a:t>steel</a:t>
            </a:r>
            <a:r>
              <a:rPr lang="en-CA" sz="2400" dirty="0"/>
              <a:t>, </a:t>
            </a:r>
            <a:r>
              <a:rPr lang="en-CA" sz="2400" dirty="0" smtClean="0"/>
              <a:t>carbon </a:t>
            </a:r>
            <a:r>
              <a:rPr lang="en-CA" sz="2400" dirty="0"/>
              <a:t>steels, </a:t>
            </a:r>
            <a:r>
              <a:rPr lang="en-CA" sz="2400" dirty="0" smtClean="0"/>
              <a:t>alloy </a:t>
            </a:r>
            <a:r>
              <a:rPr lang="en-CA" sz="2400" dirty="0"/>
              <a:t>steels, s</a:t>
            </a:r>
            <a:r>
              <a:rPr lang="en-CA" sz="2400" dirty="0" smtClean="0"/>
              <a:t>tainless steels</a:t>
            </a:r>
            <a:r>
              <a:rPr lang="en-CA" sz="24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14872737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Non-ferrous </a:t>
            </a:r>
            <a:r>
              <a:rPr lang="en-CA" dirty="0"/>
              <a:t>metals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sz="2400" dirty="0" smtClean="0"/>
              <a:t>Non-ferrous </a:t>
            </a:r>
            <a:r>
              <a:rPr lang="en-CA" sz="2400" dirty="0"/>
              <a:t>metals contain no </a:t>
            </a:r>
            <a:r>
              <a:rPr lang="en-CA" sz="2400" dirty="0" smtClean="0"/>
              <a:t>iron </a:t>
            </a:r>
            <a:r>
              <a:rPr lang="en-CA" sz="2400" dirty="0"/>
              <a:t>as </a:t>
            </a:r>
            <a:r>
              <a:rPr lang="en-CA" sz="2400" dirty="0" smtClean="0"/>
              <a:t>their </a:t>
            </a:r>
            <a:r>
              <a:rPr lang="en-CA" sz="2400" dirty="0"/>
              <a:t>base element. </a:t>
            </a:r>
          </a:p>
          <a:p>
            <a:r>
              <a:rPr lang="en-CA" sz="2400" dirty="0"/>
              <a:t>This family of metals is not </a:t>
            </a:r>
            <a:r>
              <a:rPr lang="en-CA" sz="2400" dirty="0" smtClean="0"/>
              <a:t>magnetic.</a:t>
            </a:r>
            <a:endParaRPr lang="en-CA" sz="2400" dirty="0"/>
          </a:p>
          <a:p>
            <a:r>
              <a:rPr lang="en-CA" sz="2400" dirty="0" smtClean="0"/>
              <a:t>Non-ferrous </a:t>
            </a:r>
            <a:r>
              <a:rPr lang="en-CA" sz="2400" dirty="0"/>
              <a:t>metals are very resistant to corrosion (rust</a:t>
            </a:r>
            <a:r>
              <a:rPr lang="en-CA" sz="2400" dirty="0" smtClean="0"/>
              <a:t>).</a:t>
            </a:r>
            <a:endParaRPr lang="en-CA" sz="2400" dirty="0"/>
          </a:p>
          <a:p>
            <a:r>
              <a:rPr lang="en-CA" sz="2400" dirty="0"/>
              <a:t>E</a:t>
            </a:r>
            <a:r>
              <a:rPr lang="en-CA" sz="2400" dirty="0" smtClean="0"/>
              <a:t>xamples include </a:t>
            </a:r>
            <a:r>
              <a:rPr lang="en-CA" sz="2400" dirty="0" smtClean="0"/>
              <a:t>aluminum</a:t>
            </a:r>
            <a:r>
              <a:rPr lang="en-CA" sz="2400" dirty="0"/>
              <a:t>, </a:t>
            </a:r>
            <a:r>
              <a:rPr lang="en-CA" sz="2400" dirty="0" smtClean="0"/>
              <a:t>copper</a:t>
            </a:r>
            <a:r>
              <a:rPr lang="en-CA" sz="2400" dirty="0"/>
              <a:t>, </a:t>
            </a:r>
            <a:r>
              <a:rPr lang="en-CA" sz="2400" dirty="0" smtClean="0"/>
              <a:t>brass</a:t>
            </a:r>
            <a:r>
              <a:rPr lang="en-CA" sz="2400" dirty="0"/>
              <a:t>, </a:t>
            </a:r>
            <a:r>
              <a:rPr lang="en-CA" sz="2400" dirty="0" smtClean="0"/>
              <a:t>tin</a:t>
            </a:r>
            <a:r>
              <a:rPr lang="en-CA" sz="2400" dirty="0"/>
              <a:t>, </a:t>
            </a:r>
            <a:r>
              <a:rPr lang="en-CA" sz="2400" dirty="0" smtClean="0"/>
              <a:t>nickel</a:t>
            </a:r>
            <a:r>
              <a:rPr lang="en-CA" sz="2400" dirty="0"/>
              <a:t>, </a:t>
            </a:r>
            <a:r>
              <a:rPr lang="en-CA" sz="2400" dirty="0" smtClean="0"/>
              <a:t>pewter </a:t>
            </a:r>
            <a:r>
              <a:rPr lang="en-CA" sz="2400" dirty="0"/>
              <a:t>and </a:t>
            </a:r>
            <a:r>
              <a:rPr lang="en-CA" sz="2400" dirty="0" smtClean="0"/>
              <a:t>lead</a:t>
            </a:r>
            <a:r>
              <a:rPr lang="en-CA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72635839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Precious </a:t>
            </a:r>
            <a:r>
              <a:rPr lang="en-CA" dirty="0" smtClean="0"/>
              <a:t>/ pure Metals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1921566"/>
            <a:ext cx="11029615" cy="3937234"/>
          </a:xfrm>
        </p:spPr>
        <p:txBody>
          <a:bodyPr/>
          <a:lstStyle/>
          <a:p>
            <a:endParaRPr lang="en-CA" dirty="0"/>
          </a:p>
          <a:p>
            <a:r>
              <a:rPr lang="en-CA" sz="2400" dirty="0" smtClean="0"/>
              <a:t>They </a:t>
            </a:r>
            <a:r>
              <a:rPr lang="en-CA" sz="2400" dirty="0"/>
              <a:t>contain no other elements.</a:t>
            </a:r>
          </a:p>
          <a:p>
            <a:r>
              <a:rPr lang="en-CA" sz="2400" dirty="0"/>
              <a:t>Highly valued, meaning they are more </a:t>
            </a:r>
            <a:r>
              <a:rPr lang="en-CA" sz="2400" dirty="0" smtClean="0"/>
              <a:t>expensive.</a:t>
            </a:r>
            <a:endParaRPr lang="en-CA" sz="2400" dirty="0"/>
          </a:p>
          <a:p>
            <a:r>
              <a:rPr lang="en-CA" sz="2400" dirty="0" smtClean="0"/>
              <a:t>Non-ferrous </a:t>
            </a:r>
            <a:r>
              <a:rPr lang="en-CA" sz="2400" dirty="0"/>
              <a:t>and </a:t>
            </a:r>
            <a:r>
              <a:rPr lang="en-CA" sz="2400" dirty="0" smtClean="0"/>
              <a:t>non-magnetic.</a:t>
            </a:r>
            <a:endParaRPr lang="en-CA" sz="2400" dirty="0"/>
          </a:p>
          <a:p>
            <a:r>
              <a:rPr lang="en-CA" sz="2400" dirty="0"/>
              <a:t>Can be mixed with other metals to create different </a:t>
            </a:r>
            <a:r>
              <a:rPr lang="en-CA" sz="2400" dirty="0" smtClean="0"/>
              <a:t>effects: silver </a:t>
            </a:r>
            <a:r>
              <a:rPr lang="en-CA" sz="2400" dirty="0"/>
              <a:t>with a small amount of copper added becomes </a:t>
            </a:r>
            <a:r>
              <a:rPr lang="en-CA" sz="2400" dirty="0" smtClean="0"/>
              <a:t>sterling </a:t>
            </a:r>
            <a:r>
              <a:rPr lang="en-CA" sz="2400" dirty="0"/>
              <a:t>s</a:t>
            </a:r>
            <a:r>
              <a:rPr lang="en-CA" sz="2400" dirty="0" smtClean="0"/>
              <a:t>ilver</a:t>
            </a:r>
            <a:r>
              <a:rPr lang="en-CA" sz="2400" dirty="0"/>
              <a:t>.</a:t>
            </a:r>
          </a:p>
          <a:p>
            <a:r>
              <a:rPr lang="en-CA" sz="2400" dirty="0"/>
              <a:t>Examples </a:t>
            </a:r>
            <a:r>
              <a:rPr lang="en-CA" sz="2400" dirty="0" smtClean="0"/>
              <a:t>include </a:t>
            </a:r>
            <a:r>
              <a:rPr lang="en-CA" sz="2400" dirty="0" smtClean="0"/>
              <a:t>silver</a:t>
            </a:r>
            <a:r>
              <a:rPr lang="en-CA" sz="2400" dirty="0"/>
              <a:t>, </a:t>
            </a:r>
            <a:r>
              <a:rPr lang="en-CA" sz="2400" dirty="0" smtClean="0"/>
              <a:t>gold</a:t>
            </a:r>
            <a:r>
              <a:rPr lang="en-CA" sz="2400" dirty="0"/>
              <a:t>, </a:t>
            </a:r>
            <a:r>
              <a:rPr lang="en-CA" sz="2400" dirty="0" smtClean="0"/>
              <a:t>and platinum.</a:t>
            </a:r>
            <a:endParaRPr lang="en-CA" sz="2400" dirty="0"/>
          </a:p>
        </p:txBody>
      </p:sp>
    </p:spTree>
    <p:extLst>
      <p:ext uri="{BB962C8B-B14F-4D97-AF65-F5344CB8AC3E}">
        <p14:creationId xmlns:p14="http://schemas.microsoft.com/office/powerpoint/2010/main" val="219652072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High-Temperature </a:t>
            </a:r>
            <a:r>
              <a:rPr lang="en-CA" dirty="0"/>
              <a:t>Metals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CA" sz="2400" dirty="0"/>
              <a:t>Unique ability to maintain </a:t>
            </a:r>
            <a:r>
              <a:rPr lang="en-CA" sz="2400" dirty="0" smtClean="0"/>
              <a:t>their strength </a:t>
            </a:r>
            <a:r>
              <a:rPr lang="en-CA" sz="2400" dirty="0"/>
              <a:t>over long periods of time under high temperature.</a:t>
            </a:r>
          </a:p>
          <a:p>
            <a:r>
              <a:rPr lang="en-CA" sz="2400" dirty="0"/>
              <a:t>Sometimes referred to as </a:t>
            </a:r>
            <a:r>
              <a:rPr lang="en-CA" sz="2400" i="1" dirty="0" smtClean="0"/>
              <a:t>super alloys.</a:t>
            </a:r>
            <a:endParaRPr lang="en-CA" sz="2400" i="1" dirty="0"/>
          </a:p>
          <a:p>
            <a:r>
              <a:rPr lang="en-CA" sz="2400" dirty="0"/>
              <a:t>Were created with </a:t>
            </a:r>
            <a:r>
              <a:rPr lang="en-CA" sz="2400" dirty="0" smtClean="0"/>
              <a:t>nuclear </a:t>
            </a:r>
            <a:r>
              <a:rPr lang="en-CA" sz="2400" dirty="0"/>
              <a:t>and </a:t>
            </a:r>
            <a:r>
              <a:rPr lang="en-CA" sz="2400" dirty="0" smtClean="0"/>
              <a:t>aerospace </a:t>
            </a:r>
            <a:r>
              <a:rPr lang="en-CA" sz="2400" dirty="0"/>
              <a:t>uses in </a:t>
            </a:r>
            <a:r>
              <a:rPr lang="en-CA" sz="2400" dirty="0" smtClean="0"/>
              <a:t>mind.</a:t>
            </a:r>
            <a:endParaRPr lang="en-CA" sz="2400" dirty="0"/>
          </a:p>
          <a:p>
            <a:r>
              <a:rPr lang="en-CA" sz="2400" dirty="0"/>
              <a:t>E</a:t>
            </a:r>
            <a:r>
              <a:rPr lang="en-CA" sz="2400" dirty="0" smtClean="0"/>
              <a:t>xamples include </a:t>
            </a:r>
            <a:r>
              <a:rPr lang="en-CA" sz="2400" dirty="0" smtClean="0"/>
              <a:t>columbium</a:t>
            </a:r>
            <a:r>
              <a:rPr lang="en-CA" sz="2400" dirty="0"/>
              <a:t>, </a:t>
            </a:r>
            <a:r>
              <a:rPr lang="en-CA" sz="2400" dirty="0" smtClean="0"/>
              <a:t>tantalum</a:t>
            </a:r>
            <a:r>
              <a:rPr lang="en-CA" sz="2400" dirty="0"/>
              <a:t>, </a:t>
            </a:r>
            <a:r>
              <a:rPr lang="en-CA" sz="2400" dirty="0" smtClean="0"/>
              <a:t>nickel-based </a:t>
            </a:r>
            <a:r>
              <a:rPr lang="en-CA" sz="2400" dirty="0"/>
              <a:t>alloys, </a:t>
            </a:r>
            <a:r>
              <a:rPr lang="en-CA" sz="2400" dirty="0" smtClean="0"/>
              <a:t>and tungsten</a:t>
            </a:r>
            <a:r>
              <a:rPr lang="en-CA" sz="24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33758249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Rare Metals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CA" sz="2400" dirty="0"/>
              <a:t>These metals are only available in very small quantities.</a:t>
            </a:r>
          </a:p>
          <a:p>
            <a:r>
              <a:rPr lang="en-CA" sz="2400" dirty="0"/>
              <a:t>Used mostly for experimental </a:t>
            </a:r>
            <a:r>
              <a:rPr lang="en-CA" sz="2400" dirty="0" smtClean="0"/>
              <a:t>purposes.</a:t>
            </a:r>
            <a:endParaRPr lang="en-CA" sz="2400" dirty="0"/>
          </a:p>
          <a:p>
            <a:r>
              <a:rPr lang="en-CA" sz="2400" dirty="0"/>
              <a:t>Not found in commercial applications.</a:t>
            </a:r>
          </a:p>
          <a:p>
            <a:r>
              <a:rPr lang="en-CA" sz="2400" dirty="0"/>
              <a:t>More expensive than gold.</a:t>
            </a:r>
          </a:p>
          <a:p>
            <a:r>
              <a:rPr lang="en-CA" sz="2400" dirty="0"/>
              <a:t>E</a:t>
            </a:r>
            <a:r>
              <a:rPr lang="en-CA" sz="2400" dirty="0" smtClean="0"/>
              <a:t>xamples include </a:t>
            </a:r>
            <a:r>
              <a:rPr lang="en-CA" sz="2400" dirty="0" smtClean="0"/>
              <a:t>yttrium</a:t>
            </a:r>
            <a:r>
              <a:rPr lang="en-CA" sz="2400" dirty="0"/>
              <a:t>, </a:t>
            </a:r>
            <a:r>
              <a:rPr lang="en-CA" sz="2400" dirty="0" smtClean="0"/>
              <a:t>cerium, </a:t>
            </a:r>
            <a:r>
              <a:rPr lang="en-CA" sz="2400" dirty="0"/>
              <a:t>and </a:t>
            </a:r>
            <a:r>
              <a:rPr lang="en-CA" sz="2400" dirty="0" smtClean="0"/>
              <a:t>europium.</a:t>
            </a:r>
            <a:endParaRPr lang="en-CA" sz="2400" dirty="0"/>
          </a:p>
        </p:txBody>
      </p:sp>
    </p:spTree>
    <p:extLst>
      <p:ext uri="{BB962C8B-B14F-4D97-AF65-F5344CB8AC3E}">
        <p14:creationId xmlns:p14="http://schemas.microsoft.com/office/powerpoint/2010/main" val="229627568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Properties of metals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1881810"/>
            <a:ext cx="11029615" cy="4545494"/>
          </a:xfrm>
        </p:spPr>
        <p:txBody>
          <a:bodyPr/>
          <a:lstStyle/>
          <a:p>
            <a:pPr marL="0" indent="0">
              <a:buNone/>
            </a:pPr>
            <a:r>
              <a:rPr lang="en-CA" sz="2400" b="1" dirty="0"/>
              <a:t>Mechanical properties: </a:t>
            </a:r>
            <a:r>
              <a:rPr lang="en-CA" sz="2400" dirty="0"/>
              <a:t>related to the </a:t>
            </a:r>
            <a:r>
              <a:rPr lang="en-CA" sz="2400" dirty="0" smtClean="0"/>
              <a:t>material’s </a:t>
            </a:r>
            <a:r>
              <a:rPr lang="en-CA" sz="2400" dirty="0"/>
              <a:t>response to mechanical </a:t>
            </a:r>
            <a:r>
              <a:rPr lang="en-CA" sz="2400" dirty="0" smtClean="0"/>
              <a:t>forces:</a:t>
            </a:r>
            <a:endParaRPr lang="en-CA" sz="2400" dirty="0"/>
          </a:p>
          <a:p>
            <a:pPr lvl="1"/>
            <a:r>
              <a:rPr lang="en-CA" sz="2000" b="1" dirty="0"/>
              <a:t>Tensile </a:t>
            </a:r>
            <a:r>
              <a:rPr lang="en-CA" sz="2000" b="1" dirty="0" smtClean="0"/>
              <a:t>strength</a:t>
            </a:r>
            <a:r>
              <a:rPr lang="en-CA" sz="2000" b="1" dirty="0"/>
              <a:t>: </a:t>
            </a:r>
            <a:r>
              <a:rPr lang="en-CA" sz="2000" dirty="0"/>
              <a:t>Resistance to a load pulling apart the material. Each type of loading is specialized and will result in different tensile strength numbers.</a:t>
            </a:r>
          </a:p>
          <a:p>
            <a:pPr lvl="1"/>
            <a:r>
              <a:rPr lang="en-CA" sz="2000" b="1" dirty="0"/>
              <a:t>Compressive: </a:t>
            </a:r>
            <a:r>
              <a:rPr lang="en-CA" sz="2000" dirty="0"/>
              <a:t>Resistance to being pushed </a:t>
            </a:r>
            <a:r>
              <a:rPr lang="en-CA" sz="2000" dirty="0" smtClean="0"/>
              <a:t>together when loads are applied </a:t>
            </a:r>
            <a:r>
              <a:rPr lang="en-CA" sz="2000" dirty="0"/>
              <a:t>at both ends of the material.</a:t>
            </a:r>
          </a:p>
          <a:p>
            <a:pPr lvl="1"/>
            <a:r>
              <a:rPr lang="en-CA" sz="2000" b="1" dirty="0"/>
              <a:t>Fatigue: </a:t>
            </a:r>
            <a:r>
              <a:rPr lang="en-CA" sz="2000" dirty="0"/>
              <a:t>Resistance to </a:t>
            </a:r>
            <a:r>
              <a:rPr lang="en-CA" sz="2000" dirty="0" smtClean="0"/>
              <a:t>loads </a:t>
            </a:r>
            <a:r>
              <a:rPr lang="en-CA" sz="2000" dirty="0"/>
              <a:t>being applied in a variety of </a:t>
            </a:r>
            <a:r>
              <a:rPr lang="en-CA" sz="2000" dirty="0" smtClean="0"/>
              <a:t>ways, called </a:t>
            </a:r>
            <a:r>
              <a:rPr lang="en-CA" sz="2000" i="1" dirty="0" smtClean="0"/>
              <a:t>cyclic loading.</a:t>
            </a:r>
            <a:endParaRPr lang="en-CA" sz="2000" i="1" dirty="0"/>
          </a:p>
          <a:p>
            <a:pPr lvl="1"/>
            <a:r>
              <a:rPr lang="en-CA" sz="2000" b="1" dirty="0" smtClean="0"/>
              <a:t>Impact-toughness</a:t>
            </a:r>
            <a:r>
              <a:rPr lang="en-CA" sz="2000" b="1" dirty="0"/>
              <a:t>: </a:t>
            </a:r>
            <a:r>
              <a:rPr lang="en-CA" sz="2000" dirty="0"/>
              <a:t>Resistance to </a:t>
            </a:r>
            <a:r>
              <a:rPr lang="en-CA" sz="2000" dirty="0" smtClean="0"/>
              <a:t>rapid application of a load.</a:t>
            </a:r>
            <a:endParaRPr lang="en-CA" sz="2000" dirty="0"/>
          </a:p>
          <a:p>
            <a:pPr lvl="1"/>
            <a:r>
              <a:rPr lang="en-CA" sz="2000" b="1" dirty="0"/>
              <a:t>Flow: </a:t>
            </a:r>
            <a:r>
              <a:rPr lang="en-CA" sz="2000" dirty="0"/>
              <a:t>Under constant load the material will begin to move and </a:t>
            </a:r>
            <a:r>
              <a:rPr lang="en-CA" sz="2000" dirty="0" smtClean="0"/>
              <a:t>deform.</a:t>
            </a:r>
            <a:endParaRPr lang="en-CA" sz="2000" dirty="0"/>
          </a:p>
          <a:p>
            <a:pPr lvl="1"/>
            <a:r>
              <a:rPr lang="en-CA" sz="2000" b="1" dirty="0"/>
              <a:t>Ductility: </a:t>
            </a:r>
            <a:r>
              <a:rPr lang="en-CA" sz="2000" dirty="0"/>
              <a:t>Measurement of </a:t>
            </a:r>
            <a:r>
              <a:rPr lang="en-CA" sz="2000" dirty="0" smtClean="0"/>
              <a:t>deformation before </a:t>
            </a:r>
            <a:r>
              <a:rPr lang="en-CA" sz="2000" dirty="0"/>
              <a:t>failure occurs. </a:t>
            </a:r>
          </a:p>
          <a:p>
            <a:pPr lvl="1"/>
            <a:r>
              <a:rPr lang="en-CA" sz="2000" b="1" dirty="0"/>
              <a:t>Hardness: </a:t>
            </a:r>
            <a:r>
              <a:rPr lang="en-CA" sz="2000" dirty="0"/>
              <a:t>The ability to resist scratching of </a:t>
            </a:r>
            <a:r>
              <a:rPr lang="en-CA" sz="2000" dirty="0" smtClean="0"/>
              <a:t>the surface</a:t>
            </a:r>
            <a:endParaRPr lang="en-CA" sz="2000" dirty="0"/>
          </a:p>
        </p:txBody>
      </p:sp>
    </p:spTree>
    <p:extLst>
      <p:ext uri="{BB962C8B-B14F-4D97-AF65-F5344CB8AC3E}">
        <p14:creationId xmlns:p14="http://schemas.microsoft.com/office/powerpoint/2010/main" val="35304495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Dividend">
  <a:themeElements>
    <a:clrScheme name="Dividend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1A3260"/>
      </a:accent1>
      <a:accent2>
        <a:srgbClr val="4590B8"/>
      </a:accent2>
      <a:accent3>
        <a:srgbClr val="45CBE8"/>
      </a:accent3>
      <a:accent4>
        <a:srgbClr val="969FA7"/>
      </a:accent4>
      <a:accent5>
        <a:srgbClr val="A2C777"/>
      </a:accent5>
      <a:accent6>
        <a:srgbClr val="42955F"/>
      </a:accent6>
      <a:hlink>
        <a:srgbClr val="828282"/>
      </a:hlink>
      <a:folHlink>
        <a:srgbClr val="A5A5A5"/>
      </a:folHlink>
    </a:clrScheme>
    <a:fontScheme name="Dividend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Dividend" id="{9697A71B-4AB7-4A1A-BD5B-BB2D22835B57}" vid="{66F1C100-1D2B-4BEA-AD01-C4F230B3B96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TM03457464[[fn=Dividend]]</Template>
  <TotalTime>769</TotalTime>
  <Words>562</Words>
  <Application>Microsoft Macintosh PowerPoint</Application>
  <PresentationFormat>Custom</PresentationFormat>
  <Paragraphs>62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Dividend</vt:lpstr>
      <vt:lpstr>METALLURGY: THE SCIENCE OF METALS</vt:lpstr>
      <vt:lpstr>METALLURGY</vt:lpstr>
      <vt:lpstr>Classifications of Metal</vt:lpstr>
      <vt:lpstr>Ferrous Metals</vt:lpstr>
      <vt:lpstr>Non-ferrous metals</vt:lpstr>
      <vt:lpstr>Precious / pure Metals</vt:lpstr>
      <vt:lpstr>High-Temperature Metals</vt:lpstr>
      <vt:lpstr>Rare Metals</vt:lpstr>
      <vt:lpstr>Properties of metals </vt:lpstr>
      <vt:lpstr>Characteristics of metals</vt:lpstr>
      <vt:lpstr>Metallurgy - Metal Identification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METALLURGY: THE SCIENCE OF METALS</dc:title>
  <dc:creator>Dad</dc:creator>
  <cp:lastModifiedBy>Chris Teskey</cp:lastModifiedBy>
  <cp:revision>39</cp:revision>
  <cp:lastPrinted>2016-08-22T21:31:21Z</cp:lastPrinted>
  <dcterms:created xsi:type="dcterms:W3CDTF">2016-03-28T22:53:32Z</dcterms:created>
  <dcterms:modified xsi:type="dcterms:W3CDTF">2016-08-22T21:42:55Z</dcterms:modified>
</cp:coreProperties>
</file>

<file path=docProps/thumbnail.jpeg>
</file>